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60" r:id="rId4"/>
    <p:sldId id="262" r:id="rId5"/>
    <p:sldId id="263" r:id="rId6"/>
    <p:sldId id="264" r:id="rId7"/>
    <p:sldId id="266" r:id="rId8"/>
  </p:sldIdLst>
  <p:sldSz cx="12190413"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96" y="-20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0266B-2C44-412B-9A21-B4CCE0F2817D}" type="datetimeFigureOut">
              <a:rPr lang="it-IT" smtClean="0"/>
              <a:pPr/>
              <a:t>16/04/2021</a:t>
            </a:fld>
            <a:endParaRPr lang="it-IT"/>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E05E0-DE34-4DB8-AC19-D1052DA6DFA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D4E05E0-DE34-4DB8-AC19-D1052DA6DFA2}"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281" y="2130426"/>
            <a:ext cx="10361851"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1784067" y="274639"/>
            <a:ext cx="3655008"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12694" y="274639"/>
            <a:ext cx="10768198"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2959" y="4406901"/>
            <a:ext cx="10361851"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521" y="274638"/>
            <a:ext cx="10971372"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521" y="273050"/>
            <a:ext cx="4010562"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406" y="4800600"/>
            <a:ext cx="7314248"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E0EA13-02D1-4503-99A2-4E93A122F1CD}" type="datetimeFigureOut">
              <a:rPr lang="it-IT" smtClean="0"/>
              <a:pPr/>
              <a:t>16/04/2021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AAF8A-E6A1-4A16-8DC4-3393757BD38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0EA13-02D1-4503-99A2-4E93A122F1CD}" type="datetimeFigureOut">
              <a:rPr lang="it-IT" smtClean="0"/>
              <a:pPr/>
              <a:t>16/04/2021</a:t>
            </a:fld>
            <a:endParaRPr lang="it-IT"/>
          </a:p>
        </p:txBody>
      </p:sp>
      <p:sp>
        <p:nvSpPr>
          <p:cNvPr id="5" name="Segnaposto piè di pagina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AAF8A-E6A1-4A16-8DC4-3393757BD3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90712C39-93E0-400E-A0E4-7E3970287B13}"/>
              </a:ext>
            </a:extLst>
          </p:cNvPr>
          <p:cNvSpPr>
            <a:spLocks noGrp="1"/>
          </p:cNvSpPr>
          <p:nvPr>
            <p:ph type="title"/>
          </p:nvPr>
        </p:nvSpPr>
        <p:spPr>
          <a:xfrm>
            <a:off x="1380030" y="1988840"/>
            <a:ext cx="9611720" cy="1466652"/>
          </a:xfrm>
        </p:spPr>
        <p:txBody>
          <a:bodyPr>
            <a:normAutofit/>
          </a:bodyPr>
          <a:lstStyle/>
          <a:p>
            <a:pPr algn="r"/>
            <a:r>
              <a:rPr lang="en-US" sz="2600" dirty="0" smtClean="0">
                <a:solidFill>
                  <a:schemeClr val="bg1"/>
                </a:solidFill>
                <a:latin typeface="Verdana" pitchFamily="34" charset="0"/>
                <a:ea typeface="Verdana" pitchFamily="34" charset="0"/>
              </a:rPr>
              <a:t>Geoethics in a scheme: a simplified way to represent its definition, vision, and theoretical structure</a:t>
            </a:r>
            <a:endParaRPr lang="en-CA" sz="2600" dirty="0">
              <a:solidFill>
                <a:schemeClr val="bg1"/>
              </a:solidFill>
              <a:latin typeface="Verdana" pitchFamily="34" charset="0"/>
              <a:ea typeface="Verdana" pitchFamily="34" charset="0"/>
            </a:endParaRPr>
          </a:p>
        </p:txBody>
      </p:sp>
      <p:sp>
        <p:nvSpPr>
          <p:cNvPr id="13" name="Text Placeholder 2">
            <a:extLst>
              <a:ext uri="{FF2B5EF4-FFF2-40B4-BE49-F238E27FC236}">
                <a16:creationId xmlns:a16="http://schemas.microsoft.com/office/drawing/2014/main" xmlns="" id="{A632E9A8-B797-4651-B0D8-31946835C7F3}"/>
              </a:ext>
            </a:extLst>
          </p:cNvPr>
          <p:cNvSpPr>
            <a:spLocks noGrp="1"/>
          </p:cNvSpPr>
          <p:nvPr>
            <p:ph type="body" idx="1"/>
          </p:nvPr>
        </p:nvSpPr>
        <p:spPr>
          <a:xfrm>
            <a:off x="406574" y="3789040"/>
            <a:ext cx="6264696" cy="2736304"/>
          </a:xfrm>
        </p:spPr>
        <p:txBody>
          <a:bodyPr>
            <a:normAutofit/>
          </a:bodyPr>
          <a:lstStyle/>
          <a:p>
            <a:r>
              <a:rPr lang="en-CA" sz="3500" dirty="0" smtClean="0">
                <a:solidFill>
                  <a:schemeClr val="bg1"/>
                </a:solidFill>
                <a:latin typeface="Verdana" pitchFamily="34" charset="0"/>
                <a:ea typeface="Verdana" pitchFamily="34" charset="0"/>
              </a:rPr>
              <a:t>Silvia Peppoloni</a:t>
            </a:r>
          </a:p>
          <a:p>
            <a:r>
              <a:rPr lang="en-CA" sz="1800" dirty="0" smtClean="0">
                <a:solidFill>
                  <a:schemeClr val="bg1"/>
                </a:solidFill>
                <a:latin typeface="Verdana" pitchFamily="34" charset="0"/>
                <a:ea typeface="Verdana" pitchFamily="34" charset="0"/>
              </a:rPr>
              <a:t>silvia.peppoloni@ingv.it</a:t>
            </a:r>
          </a:p>
          <a:p>
            <a:endParaRPr lang="en-CA" sz="1200" dirty="0" smtClean="0">
              <a:solidFill>
                <a:schemeClr val="bg1"/>
              </a:solidFill>
              <a:latin typeface="Verdana" pitchFamily="34" charset="0"/>
              <a:ea typeface="Verdana" pitchFamily="34" charset="0"/>
            </a:endParaRPr>
          </a:p>
          <a:p>
            <a:r>
              <a:rPr lang="en-CA" sz="3200" dirty="0" smtClean="0">
                <a:solidFill>
                  <a:schemeClr val="bg1"/>
                </a:solidFill>
                <a:latin typeface="Verdana" pitchFamily="34" charset="0"/>
                <a:ea typeface="Verdana" pitchFamily="34" charset="0"/>
              </a:rPr>
              <a:t>Giuseppe Di Capua</a:t>
            </a:r>
          </a:p>
          <a:p>
            <a:r>
              <a:rPr lang="en-CA" sz="1800" dirty="0" smtClean="0">
                <a:solidFill>
                  <a:schemeClr val="bg1"/>
                </a:solidFill>
                <a:latin typeface="Verdana" pitchFamily="34" charset="0"/>
                <a:ea typeface="Verdana" pitchFamily="34" charset="0"/>
              </a:rPr>
              <a:t>giuseppe.dicapua@ingv.it</a:t>
            </a:r>
          </a:p>
          <a:p>
            <a:endParaRPr lang="en-CA" sz="1800" dirty="0">
              <a:solidFill>
                <a:schemeClr val="bg1"/>
              </a:solidFill>
              <a:latin typeface="Verdana" pitchFamily="34" charset="0"/>
              <a:ea typeface="Verdana" pitchFamily="34" charset="0"/>
            </a:endParaRPr>
          </a:p>
        </p:txBody>
      </p:sp>
      <p:pic>
        <p:nvPicPr>
          <p:cNvPr id="14" name="Immagine 13" descr="logo IAPG_without background.png"/>
          <p:cNvPicPr>
            <a:picLocks noChangeAspect="1"/>
          </p:cNvPicPr>
          <p:nvPr/>
        </p:nvPicPr>
        <p:blipFill>
          <a:blip r:embed="rId2" cstate="screen"/>
          <a:stretch>
            <a:fillRect/>
          </a:stretch>
        </p:blipFill>
        <p:spPr>
          <a:xfrm>
            <a:off x="6422379" y="3717032"/>
            <a:ext cx="5361460" cy="2592288"/>
          </a:xfrm>
          <a:prstGeom prst="rect">
            <a:avLst/>
          </a:prstGeom>
        </p:spPr>
      </p:pic>
      <p:sp>
        <p:nvSpPr>
          <p:cNvPr id="15" name="Footer Placeholder 4">
            <a:extLst>
              <a:ext uri="{FF2B5EF4-FFF2-40B4-BE49-F238E27FC236}">
                <a16:creationId xmlns:a16="http://schemas.microsoft.com/office/drawing/2014/main" xmlns="" id="{ABAFE4CB-FB37-42A1-BE5E-2B4512673019}"/>
              </a:ext>
            </a:extLst>
          </p:cNvPr>
          <p:cNvSpPr>
            <a:spLocks noGrp="1"/>
          </p:cNvSpPr>
          <p:nvPr>
            <p:ph type="ftr" sz="quarter" idx="11"/>
          </p:nvPr>
        </p:nvSpPr>
        <p:spPr>
          <a:xfrm>
            <a:off x="2635281" y="174812"/>
            <a:ext cx="6399967" cy="1331259"/>
          </a:xfrm>
        </p:spPr>
        <p:txBody>
          <a:bodyPr/>
          <a:lstStyle/>
          <a:p>
            <a:pPr algn="l">
              <a:lnSpc>
                <a:spcPct val="89000"/>
              </a:lnSpc>
              <a:spcBef>
                <a:spcPct val="0"/>
              </a:spcBef>
            </a:pPr>
            <a:r>
              <a:rPr lang="en-US" sz="1600" b="1" dirty="0" smtClean="0">
                <a:solidFill>
                  <a:schemeClr val="bg1"/>
                </a:solidFill>
                <a:latin typeface="Verdana" pitchFamily="34" charset="0"/>
                <a:ea typeface="Verdana" pitchFamily="34" charset="0"/>
                <a:cs typeface="+mj-cs"/>
              </a:rPr>
              <a:t>Session EOS4.2</a:t>
            </a:r>
          </a:p>
          <a:p>
            <a:pPr algn="l">
              <a:lnSpc>
                <a:spcPct val="89000"/>
              </a:lnSpc>
              <a:spcBef>
                <a:spcPct val="0"/>
              </a:spcBef>
            </a:pPr>
            <a:endParaRPr lang="en-US" sz="1600" dirty="0" smtClean="0">
              <a:solidFill>
                <a:schemeClr val="bg1"/>
              </a:solidFill>
              <a:latin typeface="Verdana" pitchFamily="34" charset="0"/>
              <a:ea typeface="Verdana" pitchFamily="34" charset="0"/>
              <a:cs typeface="+mj-cs"/>
            </a:endParaRPr>
          </a:p>
          <a:p>
            <a:pPr algn="l">
              <a:lnSpc>
                <a:spcPct val="89000"/>
              </a:lnSpc>
              <a:spcBef>
                <a:spcPct val="0"/>
              </a:spcBef>
            </a:pPr>
            <a:r>
              <a:rPr lang="en-US" sz="1600" dirty="0" smtClean="0">
                <a:solidFill>
                  <a:schemeClr val="bg1"/>
                </a:solidFill>
                <a:latin typeface="Verdana" pitchFamily="34" charset="0"/>
                <a:ea typeface="Verdana" pitchFamily="34" charset="0"/>
                <a:cs typeface="+mj-cs"/>
              </a:rPr>
              <a:t>Geoethics: Geosciences serving Society</a:t>
            </a:r>
          </a:p>
          <a:p>
            <a:pPr algn="l">
              <a:lnSpc>
                <a:spcPct val="89000"/>
              </a:lnSpc>
              <a:spcBef>
                <a:spcPct val="0"/>
              </a:spcBef>
            </a:pPr>
            <a:endParaRPr lang="en-US" sz="1600" dirty="0" smtClean="0">
              <a:solidFill>
                <a:schemeClr val="bg1"/>
              </a:solidFill>
              <a:latin typeface="Verdana" pitchFamily="34" charset="0"/>
              <a:ea typeface="Verdana" pitchFamily="34" charset="0"/>
              <a:cs typeface="+mj-cs"/>
            </a:endParaRPr>
          </a:p>
          <a:p>
            <a:pPr algn="l">
              <a:lnSpc>
                <a:spcPct val="89000"/>
              </a:lnSpc>
              <a:spcBef>
                <a:spcPct val="0"/>
              </a:spcBef>
            </a:pPr>
            <a:r>
              <a:rPr lang="en-US" sz="1600" i="1" dirty="0" smtClean="0">
                <a:solidFill>
                  <a:schemeClr val="bg1"/>
                </a:solidFill>
                <a:latin typeface="Verdana" pitchFamily="34" charset="0"/>
                <a:ea typeface="Verdana" pitchFamily="34" charset="0"/>
                <a:cs typeface="+mj-cs"/>
              </a:rPr>
              <a:t>26 April 2021</a:t>
            </a:r>
            <a:endParaRPr lang="en-US" sz="1600" i="1" dirty="0">
              <a:solidFill>
                <a:schemeClr val="bg1"/>
              </a:solidFill>
              <a:latin typeface="Verdana" pitchFamily="34" charset="0"/>
              <a:ea typeface="Verdana" pitchFamily="34" charset="0"/>
              <a:cs typeface="+mj-cs"/>
            </a:endParaRPr>
          </a:p>
        </p:txBody>
      </p:sp>
      <p:pic>
        <p:nvPicPr>
          <p:cNvPr id="16" name="Picture 2" descr="vEGU21 | Phidias"/>
          <p:cNvPicPr>
            <a:picLocks noChangeAspect="1" noChangeArrowheads="1"/>
          </p:cNvPicPr>
          <p:nvPr/>
        </p:nvPicPr>
        <p:blipFill>
          <a:blip r:embed="rId3" cstate="print"/>
          <a:srcRect/>
          <a:stretch>
            <a:fillRect/>
          </a:stretch>
        </p:blipFill>
        <p:spPr bwMode="auto">
          <a:xfrm>
            <a:off x="1" y="1"/>
            <a:ext cx="2409399" cy="1506071"/>
          </a:xfrm>
          <a:prstGeom prst="rect">
            <a:avLst/>
          </a:prstGeom>
          <a:noFill/>
        </p:spPr>
      </p:pic>
      <p:pic>
        <p:nvPicPr>
          <p:cNvPr id="17" name="Picture 2"/>
          <p:cNvPicPr>
            <a:picLocks noChangeAspect="1" noChangeArrowheads="1"/>
          </p:cNvPicPr>
          <p:nvPr/>
        </p:nvPicPr>
        <p:blipFill>
          <a:blip r:embed="rId4" cstate="screen"/>
          <a:srcRect/>
          <a:stretch>
            <a:fillRect/>
          </a:stretch>
        </p:blipFill>
        <p:spPr bwMode="auto">
          <a:xfrm>
            <a:off x="11352213" y="0"/>
            <a:ext cx="838200" cy="295275"/>
          </a:xfrm>
          <a:prstGeom prst="rect">
            <a:avLst/>
          </a:prstGeom>
          <a:noFill/>
          <a:ln w="9525">
            <a:noFill/>
            <a:miter lim="800000"/>
            <a:headEnd/>
            <a:tailEnd/>
          </a:ln>
          <a:effectLst/>
        </p:spPr>
      </p:pic>
    </p:spTree>
    <p:extLst>
      <p:ext uri="{BB962C8B-B14F-4D97-AF65-F5344CB8AC3E}">
        <p14:creationId xmlns:p14="http://schemas.microsoft.com/office/powerpoint/2010/main" xmlns="" val="102177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0" y="908720"/>
            <a:ext cx="8532000" cy="0"/>
          </a:xfrm>
          <a:prstGeom prst="line">
            <a:avLst/>
          </a:prstGeom>
          <a:ln w="635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xmlns="" id="{A632E9A8-B797-4651-B0D8-31946835C7F3}"/>
              </a:ext>
            </a:extLst>
          </p:cNvPr>
          <p:cNvSpPr txBox="1">
            <a:spLocks/>
          </p:cNvSpPr>
          <p:nvPr/>
        </p:nvSpPr>
        <p:spPr>
          <a:xfrm>
            <a:off x="46534" y="136832"/>
            <a:ext cx="6696744" cy="627872"/>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rPr>
              <a:t>Geoethics and Geosciences </a:t>
            </a:r>
            <a:endPar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endParaRPr>
          </a:p>
        </p:txBody>
      </p:sp>
      <p:pic>
        <p:nvPicPr>
          <p:cNvPr id="7" name="Immagine 6" descr="logo IAPG_without background.png"/>
          <p:cNvPicPr>
            <a:picLocks noChangeAspect="1"/>
          </p:cNvPicPr>
          <p:nvPr/>
        </p:nvPicPr>
        <p:blipFill>
          <a:blip r:embed="rId2" cstate="screen"/>
          <a:stretch>
            <a:fillRect/>
          </a:stretch>
        </p:blipFill>
        <p:spPr>
          <a:xfrm>
            <a:off x="6845527" y="44624"/>
            <a:ext cx="1553935" cy="751334"/>
          </a:xfrm>
          <a:prstGeom prst="rect">
            <a:avLst/>
          </a:prstGeom>
        </p:spPr>
      </p:pic>
      <p:pic>
        <p:nvPicPr>
          <p:cNvPr id="12290" name="Picture 2" descr="What Makes Geology Different From Other Sciences?"/>
          <p:cNvPicPr>
            <a:picLocks noChangeAspect="1" noChangeArrowheads="1"/>
          </p:cNvPicPr>
          <p:nvPr/>
        </p:nvPicPr>
        <p:blipFill>
          <a:blip r:embed="rId3" cstate="print"/>
          <a:srcRect/>
          <a:stretch>
            <a:fillRect/>
          </a:stretch>
        </p:blipFill>
        <p:spPr bwMode="auto">
          <a:xfrm>
            <a:off x="4642083" y="1196752"/>
            <a:ext cx="7548330" cy="5661248"/>
          </a:xfrm>
          <a:prstGeom prst="rect">
            <a:avLst/>
          </a:prstGeom>
          <a:noFill/>
        </p:spPr>
      </p:pic>
      <p:sp>
        <p:nvSpPr>
          <p:cNvPr id="9" name="Rettangolo 8"/>
          <p:cNvSpPr/>
          <p:nvPr/>
        </p:nvSpPr>
        <p:spPr>
          <a:xfrm>
            <a:off x="8831510" y="332656"/>
            <a:ext cx="3358903" cy="553998"/>
          </a:xfrm>
          <a:prstGeom prst="rect">
            <a:avLst/>
          </a:prstGeom>
        </p:spPr>
        <p:txBody>
          <a:bodyPr wrap="square">
            <a:spAutoFit/>
          </a:bodyPr>
          <a:lstStyle/>
          <a:p>
            <a:pPr algn="r"/>
            <a:r>
              <a:rPr lang="en-US" sz="1000" dirty="0" smtClean="0">
                <a:solidFill>
                  <a:srgbClr val="002060"/>
                </a:solidFill>
                <a:latin typeface="Verdana" pitchFamily="34" charset="0"/>
                <a:ea typeface="Verdana" pitchFamily="34" charset="0"/>
                <a:cs typeface="Arial" pitchFamily="34" charset="0"/>
              </a:rPr>
              <a:t>Picture credit:</a:t>
            </a:r>
          </a:p>
          <a:p>
            <a:pPr algn="r"/>
            <a:r>
              <a:rPr lang="en-US" sz="1000" dirty="0" smtClean="0">
                <a:solidFill>
                  <a:srgbClr val="002060"/>
                </a:solidFill>
                <a:latin typeface="Verdana" pitchFamily="34" charset="0"/>
                <a:ea typeface="Verdana" pitchFamily="34" charset="0"/>
                <a:cs typeface="Arial" pitchFamily="34" charset="0"/>
              </a:rPr>
              <a:t>http://www.geologyin.com/2015/10/what-makes-geology-different-from-other.html</a:t>
            </a:r>
            <a:endParaRPr lang="en-US" sz="1000" dirty="0">
              <a:solidFill>
                <a:srgbClr val="002060"/>
              </a:solidFill>
              <a:latin typeface="Verdana" pitchFamily="34" charset="0"/>
              <a:ea typeface="Verdana" pitchFamily="34" charset="0"/>
              <a:cs typeface="Arial" pitchFamily="34" charset="0"/>
            </a:endParaRPr>
          </a:p>
        </p:txBody>
      </p:sp>
      <p:sp>
        <p:nvSpPr>
          <p:cNvPr id="10" name="Rettangolo 9"/>
          <p:cNvSpPr/>
          <p:nvPr/>
        </p:nvSpPr>
        <p:spPr>
          <a:xfrm>
            <a:off x="190550" y="1988840"/>
            <a:ext cx="4248472" cy="3693319"/>
          </a:xfrm>
          <a:prstGeom prst="rect">
            <a:avLst/>
          </a:prstGeom>
        </p:spPr>
        <p:txBody>
          <a:bodyPr wrap="square">
            <a:spAutoFit/>
          </a:bodyPr>
          <a:lstStyle/>
          <a:p>
            <a:r>
              <a:rPr lang="en-GB" sz="2600" dirty="0">
                <a:solidFill>
                  <a:srgbClr val="7030A0"/>
                </a:solidFill>
                <a:latin typeface="Verdana" pitchFamily="34" charset="0"/>
                <a:ea typeface="Verdana" pitchFamily="34" charset="0"/>
                <a:cs typeface="Arial" pitchFamily="34" charset="0"/>
              </a:rPr>
              <a:t>Geoethics initially developed in the context of geosciences, as a rediscovery </a:t>
            </a:r>
            <a:r>
              <a:rPr lang="en-GB" sz="2600" dirty="0" smtClean="0">
                <a:solidFill>
                  <a:srgbClr val="7030A0"/>
                </a:solidFill>
                <a:latin typeface="Verdana" pitchFamily="34" charset="0"/>
                <a:ea typeface="Verdana" pitchFamily="34" charset="0"/>
                <a:cs typeface="Arial" pitchFamily="34" charset="0"/>
              </a:rPr>
              <a:t>of the social role geoscientists can </a:t>
            </a:r>
            <a:r>
              <a:rPr lang="en-GB" sz="2600" dirty="0">
                <a:solidFill>
                  <a:srgbClr val="7030A0"/>
                </a:solidFill>
                <a:latin typeface="Verdana" pitchFamily="34" charset="0"/>
                <a:ea typeface="Verdana" pitchFamily="34" charset="0"/>
                <a:cs typeface="Arial" pitchFamily="34" charset="0"/>
              </a:rPr>
              <a:t>and should play in support of society in facing global </a:t>
            </a:r>
            <a:r>
              <a:rPr lang="en-GB" sz="2600" dirty="0" smtClean="0">
                <a:solidFill>
                  <a:srgbClr val="7030A0"/>
                </a:solidFill>
                <a:latin typeface="Verdana" pitchFamily="34" charset="0"/>
                <a:ea typeface="Verdana" pitchFamily="34" charset="0"/>
                <a:cs typeface="Arial" pitchFamily="34" charset="0"/>
              </a:rPr>
              <a:t>anthropogenic changes.</a:t>
            </a:r>
            <a:endParaRPr lang="it-IT" sz="2600" dirty="0">
              <a:solidFill>
                <a:srgbClr val="7030A0"/>
              </a:solidFill>
              <a:latin typeface="Verdana"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0" y="908720"/>
            <a:ext cx="7344000" cy="0"/>
          </a:xfrm>
          <a:prstGeom prst="line">
            <a:avLst/>
          </a:prstGeom>
          <a:ln w="635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xmlns="" id="{A632E9A8-B797-4651-B0D8-31946835C7F3}"/>
              </a:ext>
            </a:extLst>
          </p:cNvPr>
          <p:cNvSpPr txBox="1">
            <a:spLocks/>
          </p:cNvSpPr>
          <p:nvPr/>
        </p:nvSpPr>
        <p:spPr>
          <a:xfrm>
            <a:off x="46534" y="136832"/>
            <a:ext cx="5832648" cy="627872"/>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b="1" dirty="0" smtClean="0">
                <a:solidFill>
                  <a:srgbClr val="002060"/>
                </a:solidFill>
                <a:latin typeface="Verdana" pitchFamily="34" charset="0"/>
                <a:ea typeface="Verdana" pitchFamily="34" charset="0"/>
              </a:rPr>
              <a:t>Geoethics and Society</a:t>
            </a:r>
            <a:endPar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endParaRPr>
          </a:p>
        </p:txBody>
      </p:sp>
      <p:pic>
        <p:nvPicPr>
          <p:cNvPr id="7" name="Immagine 6" descr="logo IAPG_without background.png"/>
          <p:cNvPicPr>
            <a:picLocks noChangeAspect="1"/>
          </p:cNvPicPr>
          <p:nvPr/>
        </p:nvPicPr>
        <p:blipFill>
          <a:blip r:embed="rId2" cstate="screen"/>
          <a:stretch>
            <a:fillRect/>
          </a:stretch>
        </p:blipFill>
        <p:spPr>
          <a:xfrm>
            <a:off x="5663158" y="44624"/>
            <a:ext cx="1553935" cy="751334"/>
          </a:xfrm>
          <a:prstGeom prst="rect">
            <a:avLst/>
          </a:prstGeom>
        </p:spPr>
      </p:pic>
      <p:sp>
        <p:nvSpPr>
          <p:cNvPr id="10" name="Rettangolo 9"/>
          <p:cNvSpPr/>
          <p:nvPr/>
        </p:nvSpPr>
        <p:spPr>
          <a:xfrm>
            <a:off x="478582" y="2276872"/>
            <a:ext cx="5112568" cy="3293209"/>
          </a:xfrm>
          <a:prstGeom prst="rect">
            <a:avLst/>
          </a:prstGeom>
        </p:spPr>
        <p:txBody>
          <a:bodyPr wrap="square">
            <a:spAutoFit/>
          </a:bodyPr>
          <a:lstStyle/>
          <a:p>
            <a:pPr algn="r"/>
            <a:r>
              <a:rPr lang="en-US" sz="2600" dirty="0" smtClean="0">
                <a:solidFill>
                  <a:srgbClr val="7030A0"/>
                </a:solidFill>
                <a:latin typeface="Verdana" pitchFamily="34" charset="0"/>
                <a:ea typeface="Verdana" pitchFamily="34" charset="0"/>
                <a:cs typeface="Arial" pitchFamily="34" charset="0"/>
              </a:rPr>
              <a:t>Geoethics aims to define cultural categories and </a:t>
            </a:r>
            <a:r>
              <a:rPr lang="en-GB" sz="2600" dirty="0" smtClean="0">
                <a:solidFill>
                  <a:srgbClr val="7030A0"/>
                </a:solidFill>
                <a:latin typeface="Verdana" pitchFamily="34" charset="0"/>
                <a:ea typeface="Verdana" pitchFamily="34" charset="0"/>
                <a:cs typeface="Arial" pitchFamily="34" charset="0"/>
              </a:rPr>
              <a:t>behavioural</a:t>
            </a:r>
            <a:r>
              <a:rPr lang="en-US" sz="2600" dirty="0" smtClean="0">
                <a:solidFill>
                  <a:srgbClr val="7030A0"/>
                </a:solidFill>
                <a:latin typeface="Verdana" pitchFamily="34" charset="0"/>
                <a:ea typeface="Verdana" pitchFamily="34" charset="0"/>
                <a:cs typeface="Arial" pitchFamily="34" charset="0"/>
              </a:rPr>
              <a:t> </a:t>
            </a:r>
            <a:r>
              <a:rPr lang="en-US" sz="2600" dirty="0" smtClean="0">
                <a:solidFill>
                  <a:srgbClr val="7030A0"/>
                </a:solidFill>
                <a:latin typeface="Verdana" pitchFamily="34" charset="0"/>
                <a:ea typeface="Verdana" pitchFamily="34" charset="0"/>
                <a:cs typeface="Arial" pitchFamily="34" charset="0"/>
              </a:rPr>
              <a:t>values based on experience and scientific knowledge, which contribute to guiding human beings towards more responsible individual and social choices.</a:t>
            </a:r>
            <a:endParaRPr lang="it-IT" sz="2600" dirty="0">
              <a:solidFill>
                <a:srgbClr val="7030A0"/>
              </a:solidFill>
              <a:latin typeface="Verdana" pitchFamily="34" charset="0"/>
              <a:ea typeface="Verdana" pitchFamily="34" charset="0"/>
              <a:cs typeface="Arial" pitchFamily="34" charset="0"/>
            </a:endParaRPr>
          </a:p>
        </p:txBody>
      </p:sp>
      <p:pic>
        <p:nvPicPr>
          <p:cNvPr id="11" name="Immagine 10" descr="_FB_IMG_1557592433853.jpg"/>
          <p:cNvPicPr>
            <a:picLocks noChangeAspect="1"/>
          </p:cNvPicPr>
          <p:nvPr/>
        </p:nvPicPr>
        <p:blipFill>
          <a:blip r:embed="rId3" cstate="print"/>
          <a:stretch>
            <a:fillRect/>
          </a:stretch>
        </p:blipFill>
        <p:spPr>
          <a:xfrm>
            <a:off x="6599261" y="1266848"/>
            <a:ext cx="5591152" cy="55911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0" y="908720"/>
            <a:ext cx="7164000" cy="0"/>
          </a:xfrm>
          <a:prstGeom prst="line">
            <a:avLst/>
          </a:prstGeom>
          <a:ln w="635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xmlns="" id="{A632E9A8-B797-4651-B0D8-31946835C7F3}"/>
              </a:ext>
            </a:extLst>
          </p:cNvPr>
          <p:cNvSpPr txBox="1">
            <a:spLocks/>
          </p:cNvSpPr>
          <p:nvPr/>
        </p:nvSpPr>
        <p:spPr>
          <a:xfrm>
            <a:off x="46534" y="136832"/>
            <a:ext cx="6120680" cy="62787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b="1" dirty="0" smtClean="0">
                <a:solidFill>
                  <a:srgbClr val="002060"/>
                </a:solidFill>
                <a:latin typeface="Verdana" pitchFamily="34" charset="0"/>
                <a:ea typeface="Verdana" pitchFamily="34" charset="0"/>
              </a:rPr>
              <a:t>Definition of Geoethics</a:t>
            </a:r>
            <a:endPar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endParaRPr>
          </a:p>
        </p:txBody>
      </p:sp>
      <p:pic>
        <p:nvPicPr>
          <p:cNvPr id="7" name="Immagine 6" descr="logo IAPG_without background.png"/>
          <p:cNvPicPr>
            <a:picLocks noChangeAspect="1"/>
          </p:cNvPicPr>
          <p:nvPr/>
        </p:nvPicPr>
        <p:blipFill>
          <a:blip r:embed="rId2" cstate="screen"/>
          <a:stretch>
            <a:fillRect/>
          </a:stretch>
        </p:blipFill>
        <p:spPr>
          <a:xfrm>
            <a:off x="5549383" y="44624"/>
            <a:ext cx="1553935" cy="751334"/>
          </a:xfrm>
          <a:prstGeom prst="rect">
            <a:avLst/>
          </a:prstGeom>
        </p:spPr>
      </p:pic>
      <p:sp>
        <p:nvSpPr>
          <p:cNvPr id="10" name="Rettangolo 9"/>
          <p:cNvSpPr/>
          <p:nvPr/>
        </p:nvSpPr>
        <p:spPr>
          <a:xfrm>
            <a:off x="334566" y="1231587"/>
            <a:ext cx="6120680" cy="5293757"/>
          </a:xfrm>
          <a:prstGeom prst="rect">
            <a:avLst/>
          </a:prstGeom>
        </p:spPr>
        <p:txBody>
          <a:bodyPr wrap="square">
            <a:spAutoFit/>
          </a:bodyPr>
          <a:lstStyle/>
          <a:p>
            <a:pPr algn="r"/>
            <a:r>
              <a:rPr lang="en-US" sz="2600" dirty="0" smtClean="0">
                <a:solidFill>
                  <a:srgbClr val="7030A0"/>
                </a:solidFill>
                <a:latin typeface="Verdana" pitchFamily="34" charset="0"/>
                <a:ea typeface="Verdana" pitchFamily="34" charset="0"/>
                <a:cs typeface="Arial" pitchFamily="34" charset="0"/>
              </a:rPr>
              <a:t>“</a:t>
            </a:r>
            <a:r>
              <a:rPr lang="en-US" sz="2600" i="1" dirty="0" smtClean="0">
                <a:solidFill>
                  <a:srgbClr val="7030A0"/>
                </a:solidFill>
                <a:latin typeface="Verdana" pitchFamily="34" charset="0"/>
                <a:ea typeface="Verdana" pitchFamily="34" charset="0"/>
                <a:cs typeface="Arial" pitchFamily="34" charset="0"/>
              </a:rPr>
              <a:t>Research and reflection on the values which underpin appropriate behaviours and practices, wherever human activities interact with the Earth system. Geoethics deals with the ethical, social and cultural implications of geoscience knowledge, education, research, practice and communication and with the social role and responsibilities of geoscientists.</a:t>
            </a:r>
            <a:r>
              <a:rPr lang="en-US" sz="2600" dirty="0" smtClean="0">
                <a:solidFill>
                  <a:srgbClr val="7030A0"/>
                </a:solidFill>
                <a:latin typeface="Verdana" pitchFamily="34" charset="0"/>
                <a:ea typeface="Verdana" pitchFamily="34" charset="0"/>
                <a:cs typeface="Arial" pitchFamily="34" charset="0"/>
              </a:rPr>
              <a:t>” </a:t>
            </a:r>
          </a:p>
          <a:p>
            <a:pPr algn="r"/>
            <a:endParaRPr lang="en-US" sz="2600" dirty="0">
              <a:solidFill>
                <a:srgbClr val="7030A0"/>
              </a:solidFill>
              <a:latin typeface="Verdana" pitchFamily="34" charset="0"/>
              <a:ea typeface="Verdana" pitchFamily="34" charset="0"/>
              <a:cs typeface="Arial" pitchFamily="34" charset="0"/>
            </a:endParaRPr>
          </a:p>
          <a:p>
            <a:pPr algn="r"/>
            <a:r>
              <a:rPr lang="en-US" sz="2600" dirty="0" smtClean="0">
                <a:solidFill>
                  <a:srgbClr val="7030A0"/>
                </a:solidFill>
                <a:latin typeface="Verdana" pitchFamily="34" charset="0"/>
                <a:ea typeface="Verdana" pitchFamily="34" charset="0"/>
                <a:cs typeface="Arial" pitchFamily="34" charset="0"/>
              </a:rPr>
              <a:t>(Peppoloni et al., 2019)</a:t>
            </a:r>
            <a:endParaRPr lang="it-IT" sz="2600" dirty="0">
              <a:solidFill>
                <a:srgbClr val="7030A0"/>
              </a:solidFill>
              <a:latin typeface="Verdana" pitchFamily="34" charset="0"/>
              <a:ea typeface="Verdana" pitchFamily="34" charset="0"/>
              <a:cs typeface="Arial" pitchFamily="34" charset="0"/>
            </a:endParaRPr>
          </a:p>
        </p:txBody>
      </p:sp>
      <p:pic>
        <p:nvPicPr>
          <p:cNvPr id="11" name="Immagine 10" descr="Cover Book Geoethics_2015.jpg"/>
          <p:cNvPicPr>
            <a:picLocks noChangeAspect="1"/>
          </p:cNvPicPr>
          <p:nvPr/>
        </p:nvPicPr>
        <p:blipFill>
          <a:blip r:embed="rId3" cstate="print"/>
          <a:stretch>
            <a:fillRect/>
          </a:stretch>
        </p:blipFill>
        <p:spPr>
          <a:xfrm>
            <a:off x="7741981" y="0"/>
            <a:ext cx="4448432"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A632E9A8-B797-4651-B0D8-31946835C7F3}"/>
              </a:ext>
            </a:extLst>
          </p:cNvPr>
          <p:cNvSpPr txBox="1">
            <a:spLocks/>
          </p:cNvSpPr>
          <p:nvPr/>
        </p:nvSpPr>
        <p:spPr>
          <a:xfrm>
            <a:off x="46534" y="136832"/>
            <a:ext cx="7200800" cy="62787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b="1" dirty="0" smtClean="0">
                <a:solidFill>
                  <a:srgbClr val="002060"/>
                </a:solidFill>
                <a:latin typeface="Verdana" pitchFamily="34" charset="0"/>
                <a:ea typeface="Verdana" pitchFamily="34" charset="0"/>
              </a:rPr>
              <a:t>A scheme of Geoethics    1/2</a:t>
            </a:r>
            <a:endPar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endParaRPr>
          </a:p>
        </p:txBody>
      </p:sp>
      <p:pic>
        <p:nvPicPr>
          <p:cNvPr id="7" name="Immagine 6" descr="logo IAPG_without background.png"/>
          <p:cNvPicPr>
            <a:picLocks noChangeAspect="1"/>
          </p:cNvPicPr>
          <p:nvPr/>
        </p:nvPicPr>
        <p:blipFill>
          <a:blip r:embed="rId2" cstate="screen"/>
          <a:stretch>
            <a:fillRect/>
          </a:stretch>
        </p:blipFill>
        <p:spPr>
          <a:xfrm>
            <a:off x="7709623" y="44624"/>
            <a:ext cx="1553935" cy="751334"/>
          </a:xfrm>
          <a:prstGeom prst="rect">
            <a:avLst/>
          </a:prstGeom>
        </p:spPr>
      </p:pic>
      <p:pic>
        <p:nvPicPr>
          <p:cNvPr id="8" name="Immagine 7" descr="Fig. 1_Geoethics scheme_Peppoloni&amp;Di Capua_2020.jpg"/>
          <p:cNvPicPr>
            <a:picLocks noChangeAspect="1"/>
          </p:cNvPicPr>
          <p:nvPr/>
        </p:nvPicPr>
        <p:blipFill>
          <a:blip r:embed="rId3" cstate="print"/>
          <a:stretch>
            <a:fillRect/>
          </a:stretch>
        </p:blipFill>
        <p:spPr>
          <a:xfrm>
            <a:off x="406574" y="1014707"/>
            <a:ext cx="11101159" cy="5654653"/>
          </a:xfrm>
          <a:prstGeom prst="rect">
            <a:avLst/>
          </a:prstGeom>
        </p:spPr>
      </p:pic>
      <p:cxnSp>
        <p:nvCxnSpPr>
          <p:cNvPr id="5" name="Connettore 1 4"/>
          <p:cNvCxnSpPr/>
          <p:nvPr/>
        </p:nvCxnSpPr>
        <p:spPr>
          <a:xfrm>
            <a:off x="0" y="908720"/>
            <a:ext cx="9288000" cy="0"/>
          </a:xfrm>
          <a:prstGeom prst="line">
            <a:avLst/>
          </a:prstGeom>
          <a:ln w="635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A632E9A8-B797-4651-B0D8-31946835C7F3}"/>
              </a:ext>
            </a:extLst>
          </p:cNvPr>
          <p:cNvSpPr txBox="1">
            <a:spLocks/>
          </p:cNvSpPr>
          <p:nvPr/>
        </p:nvSpPr>
        <p:spPr>
          <a:xfrm>
            <a:off x="46534" y="136832"/>
            <a:ext cx="7200800" cy="62787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b="1" dirty="0" smtClean="0">
                <a:solidFill>
                  <a:srgbClr val="002060"/>
                </a:solidFill>
                <a:latin typeface="Verdana" pitchFamily="34" charset="0"/>
                <a:ea typeface="Verdana" pitchFamily="34" charset="0"/>
              </a:rPr>
              <a:t>A scheme of Geoethics    2/2</a:t>
            </a:r>
            <a:endParaRPr kumimoji="0" lang="en-CA" sz="32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mn-cs"/>
            </a:endParaRPr>
          </a:p>
        </p:txBody>
      </p:sp>
      <p:pic>
        <p:nvPicPr>
          <p:cNvPr id="7" name="Immagine 6" descr="logo IAPG_without background.png"/>
          <p:cNvPicPr>
            <a:picLocks noChangeAspect="1"/>
          </p:cNvPicPr>
          <p:nvPr/>
        </p:nvPicPr>
        <p:blipFill>
          <a:blip r:embed="rId2" cstate="screen"/>
          <a:stretch>
            <a:fillRect/>
          </a:stretch>
        </p:blipFill>
        <p:spPr>
          <a:xfrm>
            <a:off x="7709623" y="44624"/>
            <a:ext cx="1553935" cy="751334"/>
          </a:xfrm>
          <a:prstGeom prst="rect">
            <a:avLst/>
          </a:prstGeom>
        </p:spPr>
      </p:pic>
      <p:cxnSp>
        <p:nvCxnSpPr>
          <p:cNvPr id="5" name="Connettore 1 4"/>
          <p:cNvCxnSpPr/>
          <p:nvPr/>
        </p:nvCxnSpPr>
        <p:spPr>
          <a:xfrm>
            <a:off x="0" y="908720"/>
            <a:ext cx="9288000" cy="0"/>
          </a:xfrm>
          <a:prstGeom prst="line">
            <a:avLst/>
          </a:prstGeom>
          <a:ln w="635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34566" y="3861048"/>
            <a:ext cx="4392000" cy="2524929"/>
          </a:xfrm>
          <a:prstGeom prst="rect">
            <a:avLst/>
          </a:prstGeom>
        </p:spPr>
        <p:txBody>
          <a:bodyPr wrap="square">
            <a:spAutoFit/>
          </a:bodyPr>
          <a:lstStyle/>
          <a:p>
            <a:r>
              <a:rPr lang="en-GB" sz="2600" dirty="0">
                <a:solidFill>
                  <a:srgbClr val="7030A0"/>
                </a:solidFill>
                <a:latin typeface="Verdana" pitchFamily="34" charset="0"/>
                <a:ea typeface="Verdana" pitchFamily="34" charset="0"/>
                <a:cs typeface="Arial" pitchFamily="34" charset="0"/>
              </a:rPr>
              <a:t>This </a:t>
            </a:r>
            <a:r>
              <a:rPr lang="en-GB" sz="2600" dirty="0" smtClean="0">
                <a:solidFill>
                  <a:srgbClr val="7030A0"/>
                </a:solidFill>
                <a:latin typeface="Verdana" pitchFamily="34" charset="0"/>
                <a:ea typeface="Verdana" pitchFamily="34" charset="0"/>
                <a:cs typeface="Arial" pitchFamily="34" charset="0"/>
              </a:rPr>
              <a:t>scheme may </a:t>
            </a:r>
            <a:r>
              <a:rPr lang="en-GB" sz="2600" dirty="0">
                <a:solidFill>
                  <a:srgbClr val="7030A0"/>
                </a:solidFill>
                <a:latin typeface="Verdana" pitchFamily="34" charset="0"/>
                <a:ea typeface="Verdana" pitchFamily="34" charset="0"/>
                <a:cs typeface="Arial" pitchFamily="34" charset="0"/>
              </a:rPr>
              <a:t>become a proposal on which to base a new pedagogy for our </a:t>
            </a:r>
            <a:r>
              <a:rPr lang="en-GB" sz="2600" dirty="0" smtClean="0">
                <a:solidFill>
                  <a:srgbClr val="7030A0"/>
                </a:solidFill>
                <a:latin typeface="Verdana" pitchFamily="34" charset="0"/>
                <a:ea typeface="Verdana" pitchFamily="34" charset="0"/>
                <a:cs typeface="Arial" pitchFamily="34" charset="0"/>
              </a:rPr>
              <a:t>societies based on geoscience knowledge.</a:t>
            </a:r>
            <a:endParaRPr lang="it-IT" sz="2600" dirty="0">
              <a:solidFill>
                <a:srgbClr val="7030A0"/>
              </a:solidFill>
              <a:latin typeface="Verdana" pitchFamily="34" charset="0"/>
              <a:ea typeface="Verdana" pitchFamily="34" charset="0"/>
              <a:cs typeface="Arial" pitchFamily="34" charset="0"/>
            </a:endParaRPr>
          </a:p>
        </p:txBody>
      </p:sp>
      <p:sp>
        <p:nvSpPr>
          <p:cNvPr id="4097" name="Rectangle 1"/>
          <p:cNvSpPr>
            <a:spLocks noChangeArrowheads="1"/>
          </p:cNvSpPr>
          <p:nvPr/>
        </p:nvSpPr>
        <p:spPr bwMode="auto">
          <a:xfrm>
            <a:off x="334566" y="1387802"/>
            <a:ext cx="439248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smtClean="0">
                <a:solidFill>
                  <a:srgbClr val="7030A0"/>
                </a:solidFill>
                <a:latin typeface="Verdana" pitchFamily="34" charset="0"/>
                <a:ea typeface="Verdana" pitchFamily="34" charset="0"/>
                <a:cs typeface="Arial" pitchFamily="34" charset="0"/>
              </a:rPr>
              <a:t>Peppoloni S. and Di Capua G. </a:t>
            </a:r>
            <a:r>
              <a:rPr lang="en-US" sz="1600" dirty="0" smtClean="0">
                <a:solidFill>
                  <a:srgbClr val="7030A0"/>
                </a:solidFill>
                <a:latin typeface="Verdana" pitchFamily="34" charset="0"/>
                <a:ea typeface="Verdana" pitchFamily="34" charset="0"/>
                <a:cs typeface="Arial" pitchFamily="34" charset="0"/>
              </a:rPr>
              <a:t>(</a:t>
            </a:r>
            <a:r>
              <a:rPr lang="en-US" sz="1600" dirty="0" smtClean="0">
                <a:solidFill>
                  <a:srgbClr val="7030A0"/>
                </a:solidFill>
                <a:latin typeface="Verdana" pitchFamily="34" charset="0"/>
                <a:ea typeface="Verdana" pitchFamily="34" charset="0"/>
                <a:cs typeface="Arial" pitchFamily="34" charset="0"/>
              </a:rPr>
              <a:t>2020). </a:t>
            </a:r>
            <a:r>
              <a:rPr lang="en-US" sz="1600" b="1" dirty="0" smtClean="0">
                <a:solidFill>
                  <a:srgbClr val="7030A0"/>
                </a:solidFill>
                <a:latin typeface="Verdana" pitchFamily="34" charset="0"/>
                <a:ea typeface="Verdana" pitchFamily="34" charset="0"/>
                <a:cs typeface="Arial" pitchFamily="34" charset="0"/>
              </a:rPr>
              <a:t>Geoethics as global ethics to face grand challenges for </a:t>
            </a:r>
            <a:r>
              <a:rPr lang="en-US" sz="1600" b="1" dirty="0" smtClean="0">
                <a:solidFill>
                  <a:srgbClr val="7030A0"/>
                </a:solidFill>
                <a:latin typeface="Verdana" pitchFamily="34" charset="0"/>
                <a:ea typeface="Verdana" pitchFamily="34" charset="0"/>
                <a:cs typeface="Arial" pitchFamily="34" charset="0"/>
              </a:rPr>
              <a:t>humanity</a:t>
            </a:r>
            <a:r>
              <a:rPr lang="en-US" sz="1600" dirty="0" smtClean="0">
                <a:solidFill>
                  <a:srgbClr val="7030A0"/>
                </a:solidFill>
                <a:latin typeface="Verdana" pitchFamily="34" charset="0"/>
                <a:ea typeface="Verdana" pitchFamily="34" charset="0"/>
                <a:cs typeface="Arial" pitchFamily="34" charset="0"/>
              </a:rPr>
              <a:t>. In: Di Capua G., Bobrowsky P.T., </a:t>
            </a:r>
            <a:r>
              <a:rPr lang="en-US" sz="1600" dirty="0" err="1" smtClean="0">
                <a:solidFill>
                  <a:srgbClr val="7030A0"/>
                </a:solidFill>
                <a:latin typeface="Verdana" pitchFamily="34" charset="0"/>
                <a:ea typeface="Verdana" pitchFamily="34" charset="0"/>
                <a:cs typeface="Arial" pitchFamily="34" charset="0"/>
              </a:rPr>
              <a:t>Kieffer</a:t>
            </a:r>
            <a:r>
              <a:rPr lang="en-US" sz="1600" dirty="0" smtClean="0">
                <a:solidFill>
                  <a:srgbClr val="7030A0"/>
                </a:solidFill>
                <a:latin typeface="Verdana" pitchFamily="34" charset="0"/>
                <a:ea typeface="Verdana" pitchFamily="34" charset="0"/>
                <a:cs typeface="Arial" pitchFamily="34" charset="0"/>
              </a:rPr>
              <a:t> S.W., </a:t>
            </a:r>
            <a:r>
              <a:rPr lang="en-US" sz="1600" dirty="0" err="1" smtClean="0">
                <a:solidFill>
                  <a:srgbClr val="7030A0"/>
                </a:solidFill>
                <a:latin typeface="Verdana" pitchFamily="34" charset="0"/>
                <a:ea typeface="Verdana" pitchFamily="34" charset="0"/>
                <a:cs typeface="Arial" pitchFamily="34" charset="0"/>
              </a:rPr>
              <a:t>Palinkas</a:t>
            </a:r>
            <a:r>
              <a:rPr lang="en-US" sz="1600" dirty="0" smtClean="0">
                <a:solidFill>
                  <a:srgbClr val="7030A0"/>
                </a:solidFill>
                <a:latin typeface="Verdana" pitchFamily="34" charset="0"/>
                <a:ea typeface="Verdana" pitchFamily="34" charset="0"/>
                <a:cs typeface="Arial" pitchFamily="34" charset="0"/>
              </a:rPr>
              <a:t> C., eds. Geoethics: Status and Future Perspectives, Special Publication 508, Geological Society of London. doi</a:t>
            </a:r>
            <a:r>
              <a:rPr lang="en-US" sz="1600" dirty="0" smtClean="0">
                <a:solidFill>
                  <a:srgbClr val="7030A0"/>
                </a:solidFill>
                <a:latin typeface="Verdana" pitchFamily="34" charset="0"/>
                <a:ea typeface="Verdana" pitchFamily="34" charset="0"/>
                <a:cs typeface="Arial" pitchFamily="34" charset="0"/>
              </a:rPr>
              <a:t>: 10.1144/SP508-2020-146.</a:t>
            </a:r>
            <a:endParaRPr lang="en-US" sz="1600" dirty="0" smtClean="0">
              <a:solidFill>
                <a:srgbClr val="7030A0"/>
              </a:solidFill>
              <a:latin typeface="Verdana" pitchFamily="34" charset="0"/>
              <a:ea typeface="Verdana" pitchFamily="34" charset="0"/>
              <a:cs typeface="Arial" pitchFamily="34" charset="0"/>
            </a:endParaRPr>
          </a:p>
        </p:txBody>
      </p:sp>
      <p:grpSp>
        <p:nvGrpSpPr>
          <p:cNvPr id="11" name="Gruppo 10"/>
          <p:cNvGrpSpPr/>
          <p:nvPr/>
        </p:nvGrpSpPr>
        <p:grpSpPr>
          <a:xfrm>
            <a:off x="5303118" y="1124744"/>
            <a:ext cx="6342426" cy="5609085"/>
            <a:chOff x="5447134" y="1124744"/>
            <a:chExt cx="6342426" cy="5609085"/>
          </a:xfrm>
        </p:grpSpPr>
        <p:pic>
          <p:nvPicPr>
            <p:cNvPr id="8" name="Immagine 7" descr="Fig. 1_Geoethics scheme_Peppoloni&amp;Di Capua_2020.jpg"/>
            <p:cNvPicPr>
              <a:picLocks noChangeAspect="1"/>
            </p:cNvPicPr>
            <p:nvPr/>
          </p:nvPicPr>
          <p:blipFill>
            <a:blip r:embed="rId3" cstate="print"/>
            <a:stretch>
              <a:fillRect/>
            </a:stretch>
          </p:blipFill>
          <p:spPr>
            <a:xfrm>
              <a:off x="5519142" y="1124744"/>
              <a:ext cx="6270418" cy="5609085"/>
            </a:xfrm>
            <a:prstGeom prst="rect">
              <a:avLst/>
            </a:prstGeom>
          </p:spPr>
        </p:pic>
        <p:sp>
          <p:nvSpPr>
            <p:cNvPr id="9" name="Rettangolo 8"/>
            <p:cNvSpPr/>
            <p:nvPr/>
          </p:nvSpPr>
          <p:spPr>
            <a:xfrm>
              <a:off x="5447134" y="6021288"/>
              <a:ext cx="266429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0712C39-93E0-400E-A0E4-7E3970287B13}"/>
              </a:ext>
            </a:extLst>
          </p:cNvPr>
          <p:cNvSpPr>
            <a:spLocks noGrp="1"/>
          </p:cNvSpPr>
          <p:nvPr>
            <p:ph type="title"/>
          </p:nvPr>
        </p:nvSpPr>
        <p:spPr>
          <a:xfrm>
            <a:off x="-1" y="3212976"/>
            <a:ext cx="12190413" cy="720080"/>
          </a:xfrm>
        </p:spPr>
        <p:txBody>
          <a:bodyPr>
            <a:normAutofit/>
          </a:bodyPr>
          <a:lstStyle/>
          <a:p>
            <a:pPr algn="ctr"/>
            <a:r>
              <a:rPr lang="en-US" sz="3600" smtClean="0">
                <a:solidFill>
                  <a:srgbClr val="FFFF00"/>
                </a:solidFill>
                <a:latin typeface="Verdana" pitchFamily="34" charset="0"/>
                <a:ea typeface="Verdana" pitchFamily="34" charset="0"/>
              </a:rPr>
              <a:t>Thanks for yoUr attention</a:t>
            </a:r>
            <a:endParaRPr lang="en-US" sz="3600">
              <a:solidFill>
                <a:srgbClr val="FFFF00"/>
              </a:solidFill>
              <a:latin typeface="Verdana" pitchFamily="34" charset="0"/>
              <a:ea typeface="Verdana" pitchFamily="34" charset="0"/>
            </a:endParaRPr>
          </a:p>
        </p:txBody>
      </p:sp>
      <p:sp>
        <p:nvSpPr>
          <p:cNvPr id="10" name="Text Placeholder 2">
            <a:extLst>
              <a:ext uri="{FF2B5EF4-FFF2-40B4-BE49-F238E27FC236}">
                <a16:creationId xmlns:a16="http://schemas.microsoft.com/office/drawing/2014/main" xmlns="" id="{A632E9A8-B797-4651-B0D8-31946835C7F3}"/>
              </a:ext>
            </a:extLst>
          </p:cNvPr>
          <p:cNvSpPr>
            <a:spLocks noGrp="1"/>
          </p:cNvSpPr>
          <p:nvPr>
            <p:ph type="body" idx="1"/>
          </p:nvPr>
        </p:nvSpPr>
        <p:spPr>
          <a:xfrm>
            <a:off x="6192000" y="4509120"/>
            <a:ext cx="5518800" cy="1584176"/>
          </a:xfrm>
        </p:spPr>
        <p:txBody>
          <a:bodyPr>
            <a:normAutofit/>
          </a:bodyPr>
          <a:lstStyle/>
          <a:p>
            <a:pPr algn="ctr"/>
            <a:r>
              <a:rPr lang="it-IT" sz="3200" dirty="0" smtClean="0">
                <a:solidFill>
                  <a:schemeClr val="bg1"/>
                </a:solidFill>
                <a:latin typeface="Verdana" pitchFamily="34" charset="0"/>
                <a:ea typeface="Verdana" pitchFamily="34" charset="0"/>
              </a:rPr>
              <a:t>Giuseppe Di Capua</a:t>
            </a:r>
          </a:p>
          <a:p>
            <a:pPr algn="ctr"/>
            <a:r>
              <a:rPr lang="it-IT" sz="1600" dirty="0" smtClean="0">
                <a:solidFill>
                  <a:schemeClr val="bg1"/>
                </a:solidFill>
                <a:latin typeface="Verdana" pitchFamily="34" charset="0"/>
                <a:ea typeface="Verdana" pitchFamily="34" charset="0"/>
              </a:rPr>
              <a:t>Istituto Nazionale di Geofisica e Vulcanologia</a:t>
            </a:r>
          </a:p>
          <a:p>
            <a:pPr algn="ctr"/>
            <a:endParaRPr lang="it-IT" sz="1800" dirty="0" smtClean="0">
              <a:solidFill>
                <a:schemeClr val="bg1"/>
              </a:solidFill>
              <a:latin typeface="Verdana" pitchFamily="34" charset="0"/>
              <a:ea typeface="Verdana" pitchFamily="34" charset="0"/>
            </a:endParaRPr>
          </a:p>
          <a:p>
            <a:pPr algn="ctr"/>
            <a:r>
              <a:rPr lang="it-IT" sz="1800" b="1" dirty="0" smtClean="0">
                <a:solidFill>
                  <a:schemeClr val="bg1"/>
                </a:solidFill>
                <a:latin typeface="Verdana" pitchFamily="34" charset="0"/>
                <a:ea typeface="Verdana" pitchFamily="34" charset="0"/>
              </a:rPr>
              <a:t>giuseppe.dicapua@ingv.it</a:t>
            </a:r>
          </a:p>
        </p:txBody>
      </p:sp>
      <p:pic>
        <p:nvPicPr>
          <p:cNvPr id="11" name="Immagine 10" descr="logo IAPG_without background.png"/>
          <p:cNvPicPr>
            <a:picLocks noChangeAspect="1"/>
          </p:cNvPicPr>
          <p:nvPr/>
        </p:nvPicPr>
        <p:blipFill>
          <a:blip r:embed="rId3" cstate="screen"/>
          <a:stretch>
            <a:fillRect/>
          </a:stretch>
        </p:blipFill>
        <p:spPr>
          <a:xfrm>
            <a:off x="964511" y="116632"/>
            <a:ext cx="4914671" cy="2376264"/>
          </a:xfrm>
          <a:prstGeom prst="rect">
            <a:avLst/>
          </a:prstGeom>
        </p:spPr>
      </p:pic>
      <p:pic>
        <p:nvPicPr>
          <p:cNvPr id="12" name="Picture 2" descr="vEGU21 | Phidias"/>
          <p:cNvPicPr>
            <a:picLocks noChangeAspect="1" noChangeArrowheads="1"/>
          </p:cNvPicPr>
          <p:nvPr/>
        </p:nvPicPr>
        <p:blipFill>
          <a:blip r:embed="rId4" cstate="print"/>
          <a:srcRect/>
          <a:stretch>
            <a:fillRect/>
          </a:stretch>
        </p:blipFill>
        <p:spPr bwMode="auto">
          <a:xfrm>
            <a:off x="7319342" y="116896"/>
            <a:ext cx="3528392" cy="2205533"/>
          </a:xfrm>
          <a:prstGeom prst="rect">
            <a:avLst/>
          </a:prstGeom>
          <a:noFill/>
        </p:spPr>
      </p:pic>
      <p:sp>
        <p:nvSpPr>
          <p:cNvPr id="13" name="Text Placeholder 2">
            <a:extLst>
              <a:ext uri="{FF2B5EF4-FFF2-40B4-BE49-F238E27FC236}">
                <a16:creationId xmlns:a16="http://schemas.microsoft.com/office/drawing/2014/main" xmlns="" id="{A632E9A8-B797-4651-B0D8-31946835C7F3}"/>
              </a:ext>
            </a:extLst>
          </p:cNvPr>
          <p:cNvSpPr txBox="1">
            <a:spLocks/>
          </p:cNvSpPr>
          <p:nvPr/>
        </p:nvSpPr>
        <p:spPr>
          <a:xfrm>
            <a:off x="360000" y="4509120"/>
            <a:ext cx="5518800" cy="158417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mn-cs"/>
              </a:rPr>
              <a:t>Silvia</a:t>
            </a:r>
            <a:r>
              <a:rPr kumimoji="0" lang="it-IT" sz="3200" b="0" i="0" u="none" strike="noStrike" kern="1200" cap="none" spc="0" normalizeH="0" noProof="0" dirty="0" smtClean="0">
                <a:ln>
                  <a:noFill/>
                </a:ln>
                <a:solidFill>
                  <a:schemeClr val="bg1"/>
                </a:solidFill>
                <a:effectLst/>
                <a:uLnTx/>
                <a:uFillTx/>
                <a:latin typeface="Verdana" pitchFamily="34" charset="0"/>
                <a:ea typeface="Verdana" pitchFamily="34" charset="0"/>
                <a:cs typeface="+mn-cs"/>
              </a:rPr>
              <a:t> Peppoloni</a:t>
            </a:r>
            <a:endParaRPr kumimoji="0" lang="it-IT"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mn-cs"/>
              </a:rPr>
              <a:t>Istituto Nazionale di Geofisica e Vulcanologia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18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8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mn-cs"/>
              </a:rPr>
              <a:t>silvia.peppoloni@ingv.it</a:t>
            </a:r>
          </a:p>
        </p:txBody>
      </p:sp>
    </p:spTree>
    <p:extLst>
      <p:ext uri="{BB962C8B-B14F-4D97-AF65-F5344CB8AC3E}">
        <p14:creationId xmlns:p14="http://schemas.microsoft.com/office/powerpoint/2010/main" xmlns="" val="102177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286</Words>
  <Application>Microsoft Office PowerPoint</Application>
  <PresentationFormat>Personalizzato</PresentationFormat>
  <Paragraphs>35</Paragraphs>
  <Slides>7</Slides>
  <Notes>1</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Geoethics in a scheme: a simplified way to represent its definition, vision, and theoretical structure</vt:lpstr>
      <vt:lpstr>Diapositiva 2</vt:lpstr>
      <vt:lpstr>Diapositiva 3</vt:lpstr>
      <vt:lpstr>Diapositiva 4</vt:lpstr>
      <vt:lpstr>Diapositiva 5</vt:lpstr>
      <vt:lpstr>Diapositiva 6</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49</cp:revision>
  <dcterms:created xsi:type="dcterms:W3CDTF">2021-04-13T16:02:11Z</dcterms:created>
  <dcterms:modified xsi:type="dcterms:W3CDTF">2021-04-16T17:32:38Z</dcterms:modified>
</cp:coreProperties>
</file>